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4" r:id="rId8"/>
    <p:sldId id="263" r:id="rId9"/>
    <p:sldId id="262"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75" autoAdjust="0"/>
    <p:restoredTop sz="94576" autoAdjust="0"/>
  </p:normalViewPr>
  <p:slideViewPr>
    <p:cSldViewPr snapToGrid="0">
      <p:cViewPr varScale="1">
        <p:scale>
          <a:sx n="68" d="100"/>
          <a:sy n="68" d="100"/>
        </p:scale>
        <p:origin x="69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0A6893-B7F0-459F-8916-CDE7D06F21FC}" type="datetimeFigureOut">
              <a:rPr lang="en-US" smtClean="0"/>
              <a:t>2/29/2020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6DE357-EF90-41BC-B960-87A9A5350B31}" type="slidenum">
              <a:rPr lang="en-US" smtClean="0"/>
              <a:t>‹#›</a:t>
            </a:fld>
            <a:endParaRPr lang="en-US"/>
          </a:p>
        </p:txBody>
      </p:sp>
    </p:spTree>
    <p:extLst>
      <p:ext uri="{BB962C8B-B14F-4D97-AF65-F5344CB8AC3E}">
        <p14:creationId xmlns:p14="http://schemas.microsoft.com/office/powerpoint/2010/main" val="50184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6DE357-EF90-41BC-B960-87A9A5350B31}" type="slidenum">
              <a:rPr lang="en-US" smtClean="0"/>
              <a:t>1</a:t>
            </a:fld>
            <a:endParaRPr lang="en-US"/>
          </a:p>
        </p:txBody>
      </p:sp>
    </p:spTree>
    <p:extLst>
      <p:ext uri="{BB962C8B-B14F-4D97-AF65-F5344CB8AC3E}">
        <p14:creationId xmlns:p14="http://schemas.microsoft.com/office/powerpoint/2010/main" val="791259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Mneumonic</a:t>
            </a:r>
            <a:r>
              <a:rPr lang="en-US" dirty="0"/>
              <a:t> learning strategy</a:t>
            </a:r>
            <a:r>
              <a:rPr lang="en-US" baseline="0" dirty="0"/>
              <a:t> is effective in helping students memorize information which takes time to grasp. </a:t>
            </a:r>
            <a:endParaRPr lang="en-US" dirty="0"/>
          </a:p>
        </p:txBody>
      </p:sp>
      <p:sp>
        <p:nvSpPr>
          <p:cNvPr id="4" name="Slide Number Placeholder 3"/>
          <p:cNvSpPr>
            <a:spLocks noGrp="1"/>
          </p:cNvSpPr>
          <p:nvPr>
            <p:ph type="sldNum" sz="quarter" idx="10"/>
          </p:nvPr>
        </p:nvSpPr>
        <p:spPr/>
        <p:txBody>
          <a:bodyPr/>
          <a:lstStyle/>
          <a:p>
            <a:fld id="{DB6DE357-EF90-41BC-B960-87A9A5350B31}" type="slidenum">
              <a:rPr lang="en-US" smtClean="0"/>
              <a:t>2</a:t>
            </a:fld>
            <a:endParaRPr lang="en-US"/>
          </a:p>
        </p:txBody>
      </p:sp>
    </p:spTree>
    <p:extLst>
      <p:ext uri="{BB962C8B-B14F-4D97-AF65-F5344CB8AC3E}">
        <p14:creationId xmlns:p14="http://schemas.microsoft.com/office/powerpoint/2010/main" val="2817054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setting of the</a:t>
            </a:r>
            <a:r>
              <a:rPr lang="en-US" baseline="0" dirty="0"/>
              <a:t> students in different groups will help in identification of the best way to address group discussion. Gender different will equip use with information of which aspect is perfor</a:t>
            </a:r>
            <a:r>
              <a:rPr lang="en-US" dirty="0"/>
              <a:t>mance best,</a:t>
            </a:r>
            <a:r>
              <a:rPr lang="en-US" baseline="0" dirty="0"/>
              <a:t> the three weeks will allow a span of tie for students to practice the concepts and also test </a:t>
            </a:r>
            <a:r>
              <a:rPr lang="en-US" baseline="0" dirty="0" err="1"/>
              <a:t>thei</a:t>
            </a:r>
            <a:r>
              <a:rPr lang="en-US" baseline="0" dirty="0"/>
              <a:t> effectiveness of the learning technic.</a:t>
            </a:r>
            <a:endParaRPr lang="en-US" dirty="0"/>
          </a:p>
        </p:txBody>
      </p:sp>
      <p:sp>
        <p:nvSpPr>
          <p:cNvPr id="4" name="Slide Number Placeholder 3"/>
          <p:cNvSpPr>
            <a:spLocks noGrp="1"/>
          </p:cNvSpPr>
          <p:nvPr>
            <p:ph type="sldNum" sz="quarter" idx="10"/>
          </p:nvPr>
        </p:nvSpPr>
        <p:spPr/>
        <p:txBody>
          <a:bodyPr/>
          <a:lstStyle/>
          <a:p>
            <a:fld id="{DB6DE357-EF90-41BC-B960-87A9A5350B31}" type="slidenum">
              <a:rPr lang="en-US" smtClean="0"/>
              <a:t>3</a:t>
            </a:fld>
            <a:endParaRPr lang="en-US"/>
          </a:p>
        </p:txBody>
      </p:sp>
    </p:spTree>
    <p:extLst>
      <p:ext uri="{BB962C8B-B14F-4D97-AF65-F5344CB8AC3E}">
        <p14:creationId xmlns:p14="http://schemas.microsoft.com/office/powerpoint/2010/main" val="12099865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start with huge groups will assist collaborative effort to understand the materials.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After the fast session the second and third session will be in smaller groups that will help rise individual confidence and understanding. Where the previous information will be presented in the same manner and each group to develop their own response</a:t>
            </a:r>
          </a:p>
          <a:p>
            <a:endParaRPr lang="en-US" dirty="0"/>
          </a:p>
        </p:txBody>
      </p:sp>
      <p:sp>
        <p:nvSpPr>
          <p:cNvPr id="4" name="Slide Number Placeholder 3"/>
          <p:cNvSpPr>
            <a:spLocks noGrp="1"/>
          </p:cNvSpPr>
          <p:nvPr>
            <p:ph type="sldNum" sz="quarter" idx="10"/>
          </p:nvPr>
        </p:nvSpPr>
        <p:spPr/>
        <p:txBody>
          <a:bodyPr/>
          <a:lstStyle/>
          <a:p>
            <a:fld id="{DB6DE357-EF90-41BC-B960-87A9A5350B31}" type="slidenum">
              <a:rPr lang="en-US" smtClean="0"/>
              <a:t>4</a:t>
            </a:fld>
            <a:endParaRPr lang="en-US"/>
          </a:p>
        </p:txBody>
      </p:sp>
    </p:spTree>
    <p:extLst>
      <p:ext uri="{BB962C8B-B14F-4D97-AF65-F5344CB8AC3E}">
        <p14:creationId xmlns:p14="http://schemas.microsoft.com/office/powerpoint/2010/main" val="2959012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study revealed that the bigger the group the lower the performance in all the activities rating for the study. However they were ranked highest for the different examples of mnemonics</a:t>
            </a:r>
          </a:p>
        </p:txBody>
      </p:sp>
      <p:sp>
        <p:nvSpPr>
          <p:cNvPr id="4" name="Slide Number Placeholder 3"/>
          <p:cNvSpPr>
            <a:spLocks noGrp="1"/>
          </p:cNvSpPr>
          <p:nvPr>
            <p:ph type="sldNum" sz="quarter" idx="10"/>
          </p:nvPr>
        </p:nvSpPr>
        <p:spPr/>
        <p:txBody>
          <a:bodyPr/>
          <a:lstStyle/>
          <a:p>
            <a:fld id="{DB6DE357-EF90-41BC-B960-87A9A5350B31}" type="slidenum">
              <a:rPr lang="en-US" smtClean="0"/>
              <a:t>5</a:t>
            </a:fld>
            <a:endParaRPr lang="en-US"/>
          </a:p>
        </p:txBody>
      </p:sp>
    </p:spTree>
    <p:extLst>
      <p:ext uri="{BB962C8B-B14F-4D97-AF65-F5344CB8AC3E}">
        <p14:creationId xmlns:p14="http://schemas.microsoft.com/office/powerpoint/2010/main" val="24652968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Association creates connections between unrelated subjects enabling better comprehension for students. The association helps the learner remember other things easily by just seeing one of the partners.</a:t>
            </a:r>
          </a:p>
          <a:p>
            <a:r>
              <a:rPr lang="en-US" dirty="0"/>
              <a:t>The future of learning is embedded in the ability to create memorability, either through dual coding, organization or association because the principles have been tested for decades and still remain viable</a:t>
            </a:r>
          </a:p>
          <a:p>
            <a:endParaRPr lang="en-US" dirty="0"/>
          </a:p>
        </p:txBody>
      </p:sp>
      <p:sp>
        <p:nvSpPr>
          <p:cNvPr id="4" name="Slide Number Placeholder 3"/>
          <p:cNvSpPr>
            <a:spLocks noGrp="1"/>
          </p:cNvSpPr>
          <p:nvPr>
            <p:ph type="sldNum" sz="quarter" idx="10"/>
          </p:nvPr>
        </p:nvSpPr>
        <p:spPr/>
        <p:txBody>
          <a:bodyPr/>
          <a:lstStyle/>
          <a:p>
            <a:fld id="{DB6DE357-EF90-41BC-B960-87A9A5350B31}" type="slidenum">
              <a:rPr lang="en-US" smtClean="0"/>
              <a:t>6</a:t>
            </a:fld>
            <a:endParaRPr lang="en-US"/>
          </a:p>
        </p:txBody>
      </p:sp>
    </p:spTree>
    <p:extLst>
      <p:ext uri="{BB962C8B-B14F-4D97-AF65-F5344CB8AC3E}">
        <p14:creationId xmlns:p14="http://schemas.microsoft.com/office/powerpoint/2010/main" val="2815563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ability to remember anything is based on the  first encounter, technology has made everything visual, and marking it in our minds through different connotations of creativity</a:t>
            </a:r>
            <a:r>
              <a:rPr lang="en-US" baseline="0" dirty="0"/>
              <a:t> using ani</a:t>
            </a:r>
            <a:r>
              <a:rPr lang="en-US" dirty="0"/>
              <a:t>m</a:t>
            </a:r>
            <a:r>
              <a:rPr lang="en-US" baseline="0" dirty="0"/>
              <a:t>ations and pictures. </a:t>
            </a:r>
            <a:r>
              <a:rPr lang="en-US" dirty="0"/>
              <a:t>Mnemonics too are</a:t>
            </a:r>
            <a:r>
              <a:rPr lang="en-US" baseline="0" dirty="0"/>
              <a:t> </a:t>
            </a:r>
            <a:r>
              <a:rPr lang="en-US" baseline="0" dirty="0" err="1"/>
              <a:t>uner</a:t>
            </a:r>
            <a:r>
              <a:rPr lang="en-US" baseline="0" dirty="0"/>
              <a:t> the </a:t>
            </a:r>
            <a:r>
              <a:rPr lang="en-US" baseline="0"/>
              <a:t>sa</a:t>
            </a:r>
            <a:r>
              <a:rPr lang="en-US"/>
              <a:t>me platform</a:t>
            </a:r>
            <a:endParaRPr lang="en-US" dirty="0"/>
          </a:p>
          <a:p>
            <a:endParaRPr lang="en-US" dirty="0"/>
          </a:p>
        </p:txBody>
      </p:sp>
      <p:sp>
        <p:nvSpPr>
          <p:cNvPr id="4" name="Slide Number Placeholder 3"/>
          <p:cNvSpPr>
            <a:spLocks noGrp="1"/>
          </p:cNvSpPr>
          <p:nvPr>
            <p:ph type="sldNum" sz="quarter" idx="10"/>
          </p:nvPr>
        </p:nvSpPr>
        <p:spPr/>
        <p:txBody>
          <a:bodyPr/>
          <a:lstStyle/>
          <a:p>
            <a:fld id="{DB6DE357-EF90-41BC-B960-87A9A5350B31}" type="slidenum">
              <a:rPr lang="en-US" smtClean="0"/>
              <a:t>7</a:t>
            </a:fld>
            <a:endParaRPr lang="en-US"/>
          </a:p>
        </p:txBody>
      </p:sp>
    </p:spTree>
    <p:extLst>
      <p:ext uri="{BB962C8B-B14F-4D97-AF65-F5344CB8AC3E}">
        <p14:creationId xmlns:p14="http://schemas.microsoft.com/office/powerpoint/2010/main" val="8768278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main vocabulary for the practice was teamwork for better memory which</a:t>
            </a:r>
            <a:r>
              <a:rPr lang="en-US" baseline="0" dirty="0"/>
              <a:t> e</a:t>
            </a:r>
            <a:r>
              <a:rPr lang="en-US" dirty="0"/>
              <a:t>m</a:t>
            </a:r>
            <a:r>
              <a:rPr lang="en-US" baseline="0" dirty="0"/>
              <a:t>ployed the use of i</a:t>
            </a:r>
            <a:r>
              <a:rPr lang="en-US" dirty="0"/>
              <a:t>mages to explain what team work is about.</a:t>
            </a:r>
          </a:p>
        </p:txBody>
      </p:sp>
      <p:sp>
        <p:nvSpPr>
          <p:cNvPr id="4" name="Slide Number Placeholder 3"/>
          <p:cNvSpPr>
            <a:spLocks noGrp="1"/>
          </p:cNvSpPr>
          <p:nvPr>
            <p:ph type="sldNum" sz="quarter" idx="10"/>
          </p:nvPr>
        </p:nvSpPr>
        <p:spPr/>
        <p:txBody>
          <a:bodyPr/>
          <a:lstStyle/>
          <a:p>
            <a:fld id="{DB6DE357-EF90-41BC-B960-87A9A5350B31}" type="slidenum">
              <a:rPr lang="en-US" smtClean="0"/>
              <a:t>9</a:t>
            </a:fld>
            <a:endParaRPr lang="en-US"/>
          </a:p>
        </p:txBody>
      </p:sp>
    </p:spTree>
    <p:extLst>
      <p:ext uri="{BB962C8B-B14F-4D97-AF65-F5344CB8AC3E}">
        <p14:creationId xmlns:p14="http://schemas.microsoft.com/office/powerpoint/2010/main" val="442084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2/29/2020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2/29/2020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2/29/2020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2/29/2020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2/29/2020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2/29/2020</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2/29/2020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2/29/2020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png"/><Relationship Id="rId4"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l"/>
            <a:r>
              <a:rPr lang="en-US" dirty="0"/>
              <a:t>Mnemonic Learning Strategies</a:t>
            </a:r>
          </a:p>
        </p:txBody>
      </p:sp>
      <p:sp>
        <p:nvSpPr>
          <p:cNvPr id="3" name="Subtitle 2"/>
          <p:cNvSpPr>
            <a:spLocks noGrp="1"/>
          </p:cNvSpPr>
          <p:nvPr>
            <p:ph type="subTitle" idx="1"/>
          </p:nvPr>
        </p:nvSpPr>
        <p:spPr/>
        <p:txBody>
          <a:bodyPr/>
          <a:lstStyle/>
          <a:p>
            <a:r>
              <a:rPr lang="en-US" dirty="0"/>
              <a:t>LaQuana Douglas</a:t>
            </a:r>
          </a:p>
          <a:p>
            <a:r>
              <a:rPr lang="en-US" dirty="0"/>
              <a:t>Houston Baptist University</a:t>
            </a:r>
          </a:p>
        </p:txBody>
      </p:sp>
    </p:spTree>
    <p:extLst>
      <p:ext uri="{BB962C8B-B14F-4D97-AF65-F5344CB8AC3E}">
        <p14:creationId xmlns:p14="http://schemas.microsoft.com/office/powerpoint/2010/main" val="3485024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Description of strategy, including a brief literature review</a:t>
            </a:r>
          </a:p>
        </p:txBody>
      </p:sp>
      <p:sp>
        <p:nvSpPr>
          <p:cNvPr id="3" name="Content Placeholder 2"/>
          <p:cNvSpPr>
            <a:spLocks noGrp="1"/>
          </p:cNvSpPr>
          <p:nvPr>
            <p:ph idx="1"/>
          </p:nvPr>
        </p:nvSpPr>
        <p:spPr/>
        <p:txBody>
          <a:bodyPr/>
          <a:lstStyle/>
          <a:p>
            <a:r>
              <a:rPr lang="en-US" dirty="0"/>
              <a:t>Mnemonic learning strategies assist in memorizing information which does not change e.g. facts, towns, terms used in subjects.</a:t>
            </a:r>
          </a:p>
          <a:p>
            <a:r>
              <a:rPr lang="en-US" dirty="0"/>
              <a:t>The use of this strategy has been accepted for a long time due to its effectiveness.</a:t>
            </a:r>
          </a:p>
          <a:p>
            <a:r>
              <a:rPr lang="en-US" dirty="0"/>
              <a:t> Allan </a:t>
            </a:r>
            <a:r>
              <a:rPr lang="en-US" dirty="0" err="1"/>
              <a:t>Paivio</a:t>
            </a:r>
            <a:r>
              <a:rPr lang="en-US" dirty="0"/>
              <a:t> a psychologist elaborated its effectiveness through three main reasons: dual coding, organization and association</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9500" y="3836410"/>
            <a:ext cx="4762500" cy="3286125"/>
          </a:xfrm>
          <a:prstGeom prst="rect">
            <a:avLst/>
          </a:prstGeom>
        </p:spPr>
      </p:pic>
    </p:spTree>
    <p:extLst>
      <p:ext uri="{BB962C8B-B14F-4D97-AF65-F5344CB8AC3E}">
        <p14:creationId xmlns:p14="http://schemas.microsoft.com/office/powerpoint/2010/main" val="24321893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participants and setting.</a:t>
            </a:r>
          </a:p>
        </p:txBody>
      </p:sp>
      <p:sp>
        <p:nvSpPr>
          <p:cNvPr id="3" name="Content Placeholder 2"/>
          <p:cNvSpPr>
            <a:spLocks noGrp="1"/>
          </p:cNvSpPr>
          <p:nvPr>
            <p:ph idx="1"/>
          </p:nvPr>
        </p:nvSpPr>
        <p:spPr/>
        <p:txBody>
          <a:bodyPr/>
          <a:lstStyle/>
          <a:p>
            <a:r>
              <a:rPr lang="en-US" dirty="0"/>
              <a:t>Participants 10 students in total: 5 boys and 5 girls</a:t>
            </a:r>
          </a:p>
          <a:p>
            <a:r>
              <a:rPr lang="en-US" dirty="0"/>
              <a:t>Two groups for each gender, </a:t>
            </a:r>
          </a:p>
          <a:p>
            <a:r>
              <a:rPr lang="en-US" dirty="0"/>
              <a:t>Five groups a boy and a girl</a:t>
            </a:r>
          </a:p>
          <a:p>
            <a:r>
              <a:rPr lang="en-US" dirty="0"/>
              <a:t>Five groups four groups with same gender and fifth group with different genders</a:t>
            </a:r>
          </a:p>
          <a:p>
            <a:r>
              <a:rPr lang="en-US" dirty="0"/>
              <a:t>All student from twelfth grade, with average class performance.</a:t>
            </a:r>
          </a:p>
          <a:p>
            <a:r>
              <a:rPr lang="en-US" dirty="0"/>
              <a:t>The study took place in a twelfth grade classroom </a:t>
            </a:r>
          </a:p>
          <a:p>
            <a:r>
              <a:rPr lang="en-US" dirty="0"/>
              <a:t>Three session within three weeks.</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5200" y="0"/>
            <a:ext cx="4876800" cy="3248025"/>
          </a:xfrm>
          <a:prstGeom prst="rect">
            <a:avLst/>
          </a:prstGeom>
        </p:spPr>
      </p:pic>
    </p:spTree>
    <p:extLst>
      <p:ext uri="{BB962C8B-B14F-4D97-AF65-F5344CB8AC3E}">
        <p14:creationId xmlns:p14="http://schemas.microsoft.com/office/powerpoint/2010/main" val="974538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procedures in chronological order. Include implementation of strategy as well as method of assessment.</a:t>
            </a:r>
          </a:p>
        </p:txBody>
      </p:sp>
      <p:sp>
        <p:nvSpPr>
          <p:cNvPr id="3" name="Content Placeholder 2"/>
          <p:cNvSpPr>
            <a:spLocks noGrp="1"/>
          </p:cNvSpPr>
          <p:nvPr>
            <p:ph idx="1"/>
          </p:nvPr>
        </p:nvSpPr>
        <p:spPr/>
        <p:txBody>
          <a:bodyPr>
            <a:normAutofit fontScale="85000" lnSpcReduction="10000"/>
          </a:bodyPr>
          <a:lstStyle/>
          <a:p>
            <a:r>
              <a:rPr lang="en-US" dirty="0"/>
              <a:t>I described to the students how do develop mental pictures from information. This will assist the to understand whether to create an image alongside words or just use either alone. </a:t>
            </a:r>
          </a:p>
          <a:p>
            <a:r>
              <a:rPr lang="en-US" dirty="0"/>
              <a:t>For every concept I described, I ensured high level of precision and complexity so that the students will be confused by the bulk of information. </a:t>
            </a:r>
          </a:p>
          <a:p>
            <a:r>
              <a:rPr lang="en-US" dirty="0"/>
              <a:t>After the fast session the second and third session will be in smaller groups.</a:t>
            </a:r>
          </a:p>
          <a:p>
            <a:r>
              <a:rPr lang="en-US" dirty="0"/>
              <a:t>The other practice for each session will be presentation of different capital cities of the world and require the students formulate a mnemonic.</a:t>
            </a:r>
          </a:p>
          <a:p>
            <a:r>
              <a:rPr lang="en-US" dirty="0"/>
              <a:t>The use of Dual Coding, Organization and Association as devices of mnemonic learning will be taught and put to practice using varies examples from which students will be required to develop their own.</a:t>
            </a:r>
          </a:p>
          <a:p>
            <a:r>
              <a:rPr lang="en-US" dirty="0"/>
              <a:t>The groups with the most examples and with the highest performance of the oral tests will be rewarded.</a:t>
            </a:r>
          </a:p>
          <a:p>
            <a:r>
              <a:rPr lang="en-US" dirty="0"/>
              <a:t>The final assessment will be done by individual representatives of each group who will present the groups finding and the other partner will answer questions.</a:t>
            </a:r>
          </a:p>
        </p:txBody>
      </p:sp>
    </p:spTree>
    <p:extLst>
      <p:ext uri="{BB962C8B-B14F-4D97-AF65-F5344CB8AC3E}">
        <p14:creationId xmlns:p14="http://schemas.microsoft.com/office/powerpoint/2010/main" val="2799462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Description of assessment results</a:t>
            </a:r>
          </a:p>
        </p:txBody>
      </p:sp>
      <p:sp>
        <p:nvSpPr>
          <p:cNvPr id="3" name="Content Placeholder 2"/>
          <p:cNvSpPr>
            <a:spLocks noGrp="1"/>
          </p:cNvSpPr>
          <p:nvPr>
            <p:ph idx="1"/>
          </p:nvPr>
        </p:nvSpPr>
        <p:spPr/>
        <p:txBody>
          <a:bodyPr>
            <a:normAutofit lnSpcReduction="10000"/>
          </a:bodyPr>
          <a:lstStyle/>
          <a:p>
            <a:r>
              <a:rPr lang="en-US" dirty="0"/>
              <a:t>Large groups limited performs.</a:t>
            </a:r>
          </a:p>
          <a:p>
            <a:r>
              <a:rPr lang="en-US" dirty="0"/>
              <a:t>Same gender groups performed below average.</a:t>
            </a:r>
          </a:p>
          <a:p>
            <a:r>
              <a:rPr lang="en-US" dirty="0"/>
              <a:t>Opposite gender groups performed excellently. </a:t>
            </a:r>
          </a:p>
          <a:p>
            <a:r>
              <a:rPr lang="en-US" dirty="0"/>
              <a:t>Small groups showed ability to grasp information faster and effectively than large groups. </a:t>
            </a:r>
          </a:p>
          <a:p>
            <a:r>
              <a:rPr lang="en-US" dirty="0"/>
              <a:t>Creativity and resilience was reflected in students from all groups.</a:t>
            </a:r>
          </a:p>
          <a:p>
            <a:r>
              <a:rPr lang="en-US" dirty="0"/>
              <a:t>Lack of cooperation between same gender groups.</a:t>
            </a:r>
          </a:p>
          <a:p>
            <a:r>
              <a:rPr lang="en-US" dirty="0"/>
              <a:t>The study proved effective contribution of mnemonic to boost memory, the students were able to recall all session in the final evaluation as if they were all done in the same day.</a:t>
            </a:r>
          </a:p>
          <a:p>
            <a:r>
              <a:rPr lang="en-US" dirty="0"/>
              <a:t>In the question and answer evaluation all student performed above average.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10270" y="0"/>
            <a:ext cx="3590059" cy="2552412"/>
          </a:xfrm>
          <a:prstGeom prst="rect">
            <a:avLst/>
          </a:prstGeom>
        </p:spPr>
      </p:pic>
    </p:spTree>
    <p:extLst>
      <p:ext uri="{BB962C8B-B14F-4D97-AF65-F5344CB8AC3E}">
        <p14:creationId xmlns:p14="http://schemas.microsoft.com/office/powerpoint/2010/main" val="3323283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Assessment Results</a:t>
            </a:r>
          </a:p>
        </p:txBody>
      </p:sp>
      <p:sp>
        <p:nvSpPr>
          <p:cNvPr id="3" name="Content Placeholder 2"/>
          <p:cNvSpPr>
            <a:spLocks noGrp="1"/>
          </p:cNvSpPr>
          <p:nvPr>
            <p:ph idx="1"/>
          </p:nvPr>
        </p:nvSpPr>
        <p:spPr/>
        <p:txBody>
          <a:bodyPr>
            <a:normAutofit/>
          </a:bodyPr>
          <a:lstStyle/>
          <a:p>
            <a:r>
              <a:rPr lang="en-US" dirty="0"/>
              <a:t>The use of mixed gender groups enables students compete among themselves creating a healthy learning environment.</a:t>
            </a:r>
          </a:p>
          <a:p>
            <a:r>
              <a:rPr lang="en-US" dirty="0"/>
              <a:t>The use of visual and verbal codes as expressed in Dual Coding assist student connect information with ease, therefore, it ensures the advantage of capturing information which is inconsistent.</a:t>
            </a:r>
          </a:p>
          <a:p>
            <a:r>
              <a:rPr lang="en-US" dirty="0"/>
              <a:t>The organizational aspect of mnemonic learning strategy allows the student have clear remembrance of information and in perfect synchrony </a:t>
            </a:r>
          </a:p>
          <a:p>
            <a:r>
              <a:rPr lang="en-US" dirty="0"/>
              <a:t>Association creates connections between unrelated subjects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5875" y="814387"/>
            <a:ext cx="2914650" cy="1571625"/>
          </a:xfrm>
          <a:prstGeom prst="rect">
            <a:avLst/>
          </a:prstGeom>
        </p:spPr>
      </p:pic>
    </p:spTree>
    <p:extLst>
      <p:ext uri="{BB962C8B-B14F-4D97-AF65-F5344CB8AC3E}">
        <p14:creationId xmlns:p14="http://schemas.microsoft.com/office/powerpoint/2010/main" val="2413917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Implications for future use</a:t>
            </a:r>
          </a:p>
        </p:txBody>
      </p:sp>
      <p:sp>
        <p:nvSpPr>
          <p:cNvPr id="3" name="Content Placeholder 2"/>
          <p:cNvSpPr>
            <a:spLocks noGrp="1"/>
          </p:cNvSpPr>
          <p:nvPr>
            <p:ph idx="1"/>
          </p:nvPr>
        </p:nvSpPr>
        <p:spPr/>
        <p:txBody>
          <a:bodyPr/>
          <a:lstStyle/>
          <a:p>
            <a:r>
              <a:rPr lang="en-US" dirty="0"/>
              <a:t>The future of learning is embedded in the ability to create memorability</a:t>
            </a:r>
          </a:p>
          <a:p>
            <a:r>
              <a:rPr lang="en-US" dirty="0"/>
              <a:t>Graphic and images with the verbal communication created as a video is what has been developed from this Learning Strategy. A student will listen to the video severally and anytime the graphics appear the video is played in the mind.</a:t>
            </a:r>
          </a:p>
          <a:p>
            <a:r>
              <a:rPr lang="en-US" dirty="0"/>
              <a:t>Use of technology to create memories using animations and pictures.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8807" y="4830431"/>
            <a:ext cx="4850390" cy="161925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211782"/>
            <a:ext cx="5486400" cy="2646217"/>
          </a:xfrm>
          <a:prstGeom prst="rect">
            <a:avLst/>
          </a:prstGeom>
        </p:spPr>
      </p:pic>
    </p:spTree>
    <p:extLst>
      <p:ext uri="{BB962C8B-B14F-4D97-AF65-F5344CB8AC3E}">
        <p14:creationId xmlns:p14="http://schemas.microsoft.com/office/powerpoint/2010/main" val="4144044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lstStyle/>
          <a:p>
            <a:r>
              <a:rPr lang="en-US" dirty="0"/>
              <a:t>Whitney, M., &amp; Dallas, B. (2019, February). Captioning Online Course Videos: An Investigation into Knowledge Retention and Student Perception. In </a:t>
            </a:r>
            <a:r>
              <a:rPr lang="en-US" i="1" dirty="0"/>
              <a:t>Proceedings of the 50th ACM Technical Symposium on Computer Science Education</a:t>
            </a:r>
            <a:r>
              <a:rPr lang="en-US" dirty="0"/>
              <a:t> (pp. 511-517).</a:t>
            </a:r>
          </a:p>
          <a:p>
            <a:r>
              <a:rPr lang="en-US" dirty="0" err="1"/>
              <a:t>Tureniyazova</a:t>
            </a:r>
            <a:r>
              <a:rPr lang="en-US" dirty="0"/>
              <a:t>, A. I. (2019). Using Graphical organizers in the teaching process of ICT. </a:t>
            </a:r>
            <a:r>
              <a:rPr lang="en-US" i="1" dirty="0"/>
              <a:t>Research in Social Sciences and Technology</a:t>
            </a:r>
            <a:r>
              <a:rPr lang="en-US" dirty="0"/>
              <a:t>, </a:t>
            </a:r>
            <a:r>
              <a:rPr lang="en-US" i="1" dirty="0"/>
              <a:t>4</a:t>
            </a:r>
            <a:r>
              <a:rPr lang="en-US" dirty="0"/>
              <a:t>(2), 31-40.</a:t>
            </a:r>
          </a:p>
        </p:txBody>
      </p:sp>
    </p:spTree>
    <p:extLst>
      <p:ext uri="{BB962C8B-B14F-4D97-AF65-F5344CB8AC3E}">
        <p14:creationId xmlns:p14="http://schemas.microsoft.com/office/powerpoint/2010/main" val="770435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Appendices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98782" y="1270000"/>
            <a:ext cx="3693218" cy="346219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76853" y="1871085"/>
            <a:ext cx="4156364" cy="4696691"/>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84158" y="3087038"/>
            <a:ext cx="2066925" cy="1162050"/>
          </a:xfrm>
          <a:prstGeom prst="rect">
            <a:avLst/>
          </a:prstGeom>
        </p:spPr>
      </p:pic>
      <p:pic>
        <p:nvPicPr>
          <p:cNvPr id="8" name="Content Placeholder 7"/>
          <p:cNvPicPr>
            <a:picLocks noGrp="1" noChangeAspect="1"/>
          </p:cNvPicPr>
          <p:nvPr>
            <p:ph idx="1"/>
          </p:nvPr>
        </p:nvPicPr>
        <p:blipFill>
          <a:blip r:embed="rId6">
            <a:extLst>
              <a:ext uri="{28A0092B-C50C-407E-A947-70E740481C1C}">
                <a14:useLocalDpi xmlns:a14="http://schemas.microsoft.com/office/drawing/2010/main" val="0"/>
              </a:ext>
            </a:extLst>
          </a:blip>
          <a:stretch>
            <a:fillRect/>
          </a:stretch>
        </p:blipFill>
        <p:spPr>
          <a:xfrm>
            <a:off x="1525502" y="1871085"/>
            <a:ext cx="6900332" cy="4696691"/>
          </a:xfrm>
        </p:spPr>
      </p:pic>
    </p:spTree>
    <p:extLst>
      <p:ext uri="{BB962C8B-B14F-4D97-AF65-F5344CB8AC3E}">
        <p14:creationId xmlns:p14="http://schemas.microsoft.com/office/powerpoint/2010/main" val="311694097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203</TotalTime>
  <Words>961</Words>
  <Application>Microsoft Office PowerPoint</Application>
  <PresentationFormat>Widescreen</PresentationFormat>
  <Paragraphs>62</Paragraphs>
  <Slides>9</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Trebuchet MS</vt:lpstr>
      <vt:lpstr>Wingdings 3</vt:lpstr>
      <vt:lpstr>Facet</vt:lpstr>
      <vt:lpstr>Mnemonic Learning Strategies</vt:lpstr>
      <vt:lpstr>Description of strategy, including a brief literature review</vt:lpstr>
      <vt:lpstr>participants and setting.</vt:lpstr>
      <vt:lpstr>procedures in chronological order. Include implementation of strategy as well as method of assessment.</vt:lpstr>
      <vt:lpstr>Description of assessment results</vt:lpstr>
      <vt:lpstr>Assessment Results</vt:lpstr>
      <vt:lpstr>Implications for future use</vt:lpstr>
      <vt:lpstr>References</vt:lpstr>
      <vt:lpstr>Appendices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george muhia</dc:creator>
  <cp:lastModifiedBy>DouglasGeorge, Demontrae</cp:lastModifiedBy>
  <cp:revision>22</cp:revision>
  <dcterms:created xsi:type="dcterms:W3CDTF">2020-02-28T21:24:43Z</dcterms:created>
  <dcterms:modified xsi:type="dcterms:W3CDTF">2020-02-29T18:30:08Z</dcterms:modified>
</cp:coreProperties>
</file>